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6"/>
  </p:notesMasterIdLst>
  <p:handoutMasterIdLst>
    <p:handoutMasterId r:id="rId17"/>
  </p:handoutMasterIdLst>
  <p:sldIdLst>
    <p:sldId id="258" r:id="rId2"/>
    <p:sldId id="259" r:id="rId3"/>
    <p:sldId id="260" r:id="rId4"/>
    <p:sldId id="292" r:id="rId5"/>
    <p:sldId id="264" r:id="rId6"/>
    <p:sldId id="294" r:id="rId7"/>
    <p:sldId id="293" r:id="rId8"/>
    <p:sldId id="295" r:id="rId9"/>
    <p:sldId id="291" r:id="rId10"/>
    <p:sldId id="297" r:id="rId11"/>
    <p:sldId id="290" r:id="rId12"/>
    <p:sldId id="296" r:id="rId13"/>
    <p:sldId id="298" r:id="rId14"/>
    <p:sldId id="289" r:id="rId15"/>
  </p:sldIdLst>
  <p:sldSz cx="9144000" cy="6858000" type="screen4x3"/>
  <p:notesSz cx="6858000" cy="9144000"/>
  <p:custDataLst>
    <p:tags r:id="rId18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794" y="-78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3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3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3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BE13A4A4-AE3E-4F4F-BAEB-7F166AB343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4803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2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2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92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2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DD60CF2C-82FB-4389-BE6B-DC07FBEE97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606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C8851679-0F1B-45D9-9DC1-0501C4F12978}" type="slidenum">
              <a:rPr lang="en-US" smtClean="0"/>
              <a:pPr eaLnBrk="1" hangingPunct="1"/>
              <a:t>11</a:t>
            </a:fld>
            <a:endParaRPr lang="en-US" smtClean="0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Sudden visual loss from macular disease: bleeding from a neovascular net from macular degeneration.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850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74851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183E80-D307-44C1-A0EE-5ED34D3CF6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171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A75E82-47AB-451A-B8BA-DAE5D1775F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265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E17FE2-E820-4CFC-B217-452362AE0A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2234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C4FDFF-090F-4DE8-BCE7-9CD26929F0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2708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41763"/>
            <a:ext cx="8229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8DF495-420B-4971-9922-7D5C43588C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940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13A65F-2B1D-4C5F-9699-378014A5F0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365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B49F30-8BA4-49F1-820C-D3A175DE9A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745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6754FA-52E8-4FA7-B067-DB624CAFA0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224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5811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ctr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ctr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983600-57DC-4AB3-ADD6-2F1E235339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884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88293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15D089-7D22-46D6-B1E5-857453083A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38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4994B0-15B4-4D3E-AEC8-A9A5E70500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437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1517B8-71A5-434C-A5ED-182383F22E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565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C67D92-2690-46F1-BE40-F94FDC1B24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230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6"/>
          <p:cNvSpPr>
            <a:spLocks noGrp="1" noChangeArrowheads="1"/>
          </p:cNvSpPr>
          <p:nvPr>
            <p:ph type="title"/>
          </p:nvPr>
        </p:nvSpPr>
        <p:spPr bwMode="black">
          <a:xfrm>
            <a:off x="457200" y="277813"/>
            <a:ext cx="8229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73827" name="Rectangle 67"/>
          <p:cNvSpPr>
            <a:spLocks noGrp="1" noChangeArrowheads="1"/>
          </p:cNvSpPr>
          <p:nvPr>
            <p:ph type="dt" sz="half" idx="2"/>
          </p:nvPr>
        </p:nvSpPr>
        <p:spPr bwMode="black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3828" name="Rectangle 68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3829" name="Rectangle 69"/>
          <p:cNvSpPr>
            <a:spLocks noGrp="1" noChangeArrowheads="1"/>
          </p:cNvSpPr>
          <p:nvPr>
            <p:ph type="sldNum" sz="quarter" idx="4"/>
          </p:nvPr>
        </p:nvSpPr>
        <p:spPr bwMode="black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1pPr>
          </a:lstStyle>
          <a:p>
            <a:pPr>
              <a:defRPr/>
            </a:pPr>
            <a:fld id="{B254FA75-211D-4F71-85BB-0E6CCEA175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Rectangle 70"/>
          <p:cNvSpPr>
            <a:spLocks noGrp="1" noChangeArrowheads="1"/>
          </p:cNvSpPr>
          <p:nvPr>
            <p:ph type="body" idx="1"/>
          </p:nvPr>
        </p:nvSpPr>
        <p:spPr bwMode="black">
          <a:xfrm>
            <a:off x="457200" y="1412875"/>
            <a:ext cx="8229600" cy="471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B0F0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B0F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B0F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B0F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B0F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80000"/>
        <a:buFont typeface="Arial" charset="0"/>
        <a:buChar char="•"/>
        <a:defRPr sz="2800">
          <a:solidFill>
            <a:srgbClr val="161616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58BBFF"/>
        </a:buClr>
        <a:buSzPct val="50000"/>
        <a:buFont typeface="Arial" charset="0"/>
        <a:buChar char="•"/>
        <a:defRPr sz="2400">
          <a:solidFill>
            <a:srgbClr val="161616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rgbClr val="161616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l"/>
        <a:defRPr sz="2000">
          <a:solidFill>
            <a:srgbClr val="161616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rgbClr val="161616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291" name="Rectangle 3"/>
          <p:cNvSpPr>
            <a:spLocks noChangeArrowheads="1"/>
          </p:cNvSpPr>
          <p:nvPr/>
        </p:nvSpPr>
        <p:spPr bwMode="black">
          <a:xfrm>
            <a:off x="3959225" y="3213100"/>
            <a:ext cx="6880225" cy="498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endParaRPr lang="en-US" sz="3200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ea typeface="+mn-ea"/>
            </a:endParaRPr>
          </a:p>
        </p:txBody>
      </p:sp>
      <p:sp>
        <p:nvSpPr>
          <p:cNvPr id="2051" name="Title 5"/>
          <p:cNvSpPr>
            <a:spLocks noGrp="1"/>
          </p:cNvSpPr>
          <p:nvPr>
            <p:ph type="ctrTitle" sz="quarter"/>
          </p:nvPr>
        </p:nvSpPr>
        <p:spPr>
          <a:xfrm>
            <a:off x="685800" y="1304925"/>
            <a:ext cx="7772400" cy="1736725"/>
          </a:xfrm>
        </p:spPr>
        <p:txBody>
          <a:bodyPr anchor="ctr"/>
          <a:lstStyle/>
          <a:p>
            <a:pPr algn="l"/>
            <a:r>
              <a:rPr lang="en-US" smtClean="0">
                <a:ea typeface="ＭＳ Ｐゴシック" pitchFamily="34" charset="-128"/>
              </a:rPr>
              <a:t>A Case of ??????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sz="quarter" idx="1"/>
          </p:nvPr>
        </p:nvSpPr>
        <p:spPr>
          <a:xfrm>
            <a:off x="989013" y="3165475"/>
            <a:ext cx="7165975" cy="1487488"/>
          </a:xfrm>
        </p:spPr>
        <p:txBody>
          <a:bodyPr/>
          <a:lstStyle/>
          <a:p>
            <a:pPr marL="342900" indent="-342900">
              <a:buClr>
                <a:schemeClr val="hlink"/>
              </a:buClr>
              <a:defRPr/>
            </a:pPr>
            <a:r>
              <a:rPr lang="en-US" dirty="0">
                <a:solidFill>
                  <a:schemeClr val="accent4">
                    <a:lumMod val="10000"/>
                  </a:schemeClr>
                </a:solidFill>
              </a:rPr>
              <a:t>????? </a:t>
            </a:r>
            <a:r>
              <a:rPr lang="en-US" dirty="0" smtClean="0">
                <a:solidFill>
                  <a:schemeClr val="accent4">
                    <a:lumMod val="10000"/>
                  </a:schemeClr>
                </a:solidFill>
              </a:rPr>
              <a:t>MD</a:t>
            </a:r>
            <a:endParaRPr lang="en-US" dirty="0">
              <a:solidFill>
                <a:schemeClr val="accent4">
                  <a:lumMod val="10000"/>
                </a:schemeClr>
              </a:solidFill>
            </a:endParaRPr>
          </a:p>
          <a:p>
            <a:pPr marL="342900" indent="-342900">
              <a:buClr>
                <a:schemeClr val="hlink"/>
              </a:buClr>
              <a:defRPr/>
            </a:pPr>
            <a:r>
              <a:rPr lang="en-US" dirty="0">
                <a:solidFill>
                  <a:schemeClr val="accent4">
                    <a:lumMod val="10000"/>
                  </a:schemeClr>
                </a:solidFill>
              </a:rPr>
              <a:t>Associate </a:t>
            </a:r>
            <a:r>
              <a:rPr lang="en-US" dirty="0" err="1">
                <a:solidFill>
                  <a:schemeClr val="accent4">
                    <a:lumMod val="10000"/>
                  </a:schemeClr>
                </a:solidFill>
              </a:rPr>
              <a:t>Prefessor</a:t>
            </a:r>
            <a:endParaRPr lang="en-US" dirty="0">
              <a:solidFill>
                <a:schemeClr val="accent4">
                  <a:lumMod val="10000"/>
                </a:schemeClr>
              </a:solidFill>
            </a:endParaRPr>
          </a:p>
          <a:p>
            <a:pPr>
              <a:defRPr/>
            </a:pPr>
            <a:endParaRPr lang="en-US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19363" y="5732463"/>
            <a:ext cx="4572000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1400" dirty="0" err="1">
                <a:solidFill>
                  <a:schemeClr val="accent4">
                    <a:lumMod val="10000"/>
                  </a:schemeClr>
                </a:solidFill>
              </a:rPr>
              <a:t>Labbafinejad</a:t>
            </a:r>
            <a:r>
              <a:rPr lang="en-US" sz="1400" dirty="0">
                <a:solidFill>
                  <a:schemeClr val="accent4">
                    <a:lumMod val="10000"/>
                  </a:schemeClr>
                </a:solidFill>
              </a:rPr>
              <a:t> Medical Center</a:t>
            </a:r>
          </a:p>
          <a:p>
            <a:pPr>
              <a:defRPr/>
            </a:pPr>
            <a:r>
              <a:rPr lang="en-US" sz="1400" dirty="0">
                <a:solidFill>
                  <a:schemeClr val="accent4">
                    <a:lumMod val="10000"/>
                  </a:schemeClr>
                </a:solidFill>
              </a:rPr>
              <a:t>Shahid </a:t>
            </a:r>
            <a:r>
              <a:rPr lang="en-US" sz="1400" dirty="0" err="1">
                <a:solidFill>
                  <a:schemeClr val="accent4">
                    <a:lumMod val="10000"/>
                  </a:schemeClr>
                </a:solidFill>
              </a:rPr>
              <a:t>beheshti</a:t>
            </a:r>
            <a:r>
              <a:rPr lang="en-US" sz="1400" dirty="0">
                <a:solidFill>
                  <a:schemeClr val="accent4">
                    <a:lumMod val="10000"/>
                  </a:schemeClr>
                </a:solidFill>
              </a:rPr>
              <a:t> University of Medical Sciences</a:t>
            </a:r>
          </a:p>
          <a:p>
            <a:pPr>
              <a:defRPr/>
            </a:pPr>
            <a:r>
              <a:rPr lang="en-US" sz="1200" dirty="0">
                <a:solidFill>
                  <a:schemeClr val="accent4">
                    <a:lumMod val="10000"/>
                  </a:schemeClr>
                </a:solidFill>
              </a:rPr>
              <a:t>Feb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96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dirty="0" smtClean="0">
                <a:ea typeface="+mj-ea"/>
              </a:rPr>
              <a:t>Interventions (Imaging, …)</a:t>
            </a:r>
            <a:endParaRPr lang="en-US" dirty="0" smtClean="0">
              <a:ea typeface="+mj-ea"/>
            </a:endParaRPr>
          </a:p>
        </p:txBody>
      </p:sp>
      <p:sp>
        <p:nvSpPr>
          <p:cNvPr id="11267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11268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Differential Diagnosis </a:t>
            </a:r>
          </a:p>
        </p:txBody>
      </p:sp>
      <p:sp>
        <p:nvSpPr>
          <p:cNvPr id="12291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Arial" charset="0"/>
              <a:buAutoNum type="arabicPeriod"/>
            </a:pPr>
            <a:r>
              <a:rPr lang="en-US" smtClean="0">
                <a:ea typeface="ＭＳ Ｐゴシック" pitchFamily="34" charset="-128"/>
              </a:rPr>
              <a:t> </a:t>
            </a:r>
          </a:p>
          <a:p>
            <a:pPr marL="514350" indent="-514350">
              <a:buFont typeface="Arial" charset="0"/>
              <a:buAutoNum type="arabicPeriod"/>
            </a:pPr>
            <a:endParaRPr lang="en-US" smtClean="0">
              <a:ea typeface="ＭＳ Ｐゴシック" pitchFamily="34" charset="-128"/>
            </a:endParaRPr>
          </a:p>
          <a:p>
            <a:pPr marL="514350" indent="-514350">
              <a:buFont typeface="Arial" charset="0"/>
              <a:buAutoNum type="arabicPeriod"/>
            </a:pPr>
            <a:r>
              <a:rPr lang="en-US" smtClean="0">
                <a:ea typeface="ＭＳ Ｐゴシック" pitchFamily="34" charset="-128"/>
              </a:rPr>
              <a:t> </a:t>
            </a:r>
          </a:p>
          <a:p>
            <a:pPr marL="514350" indent="-514350">
              <a:buFont typeface="Arial" charset="0"/>
              <a:buAutoNum type="arabicPeriod"/>
            </a:pPr>
            <a:endParaRPr lang="en-US" smtClean="0">
              <a:ea typeface="ＭＳ Ｐゴシック" pitchFamily="34" charset="-128"/>
            </a:endParaRPr>
          </a:p>
          <a:p>
            <a:pPr marL="514350" indent="-514350">
              <a:buFont typeface="Arial" charset="0"/>
              <a:buAutoNum type="arabicPeriod"/>
            </a:pPr>
            <a:r>
              <a:rPr lang="en-US" smtClean="0">
                <a:ea typeface="ＭＳ Ｐゴシック" pitchFamily="34" charset="-128"/>
              </a:rPr>
              <a:t> </a:t>
            </a:r>
          </a:p>
          <a:p>
            <a:pPr marL="514350" indent="-514350">
              <a:buFont typeface="Arial" charset="0"/>
              <a:buAutoNum type="arabicPeriod"/>
            </a:pPr>
            <a:endParaRPr lang="en-US" smtClean="0">
              <a:ea typeface="ＭＳ Ｐゴシック" pitchFamily="34" charset="-128"/>
            </a:endParaRPr>
          </a:p>
          <a:p>
            <a:pPr marL="514350" indent="-514350">
              <a:buFont typeface="Arial" charset="0"/>
              <a:buAutoNum type="arabicPeriod"/>
            </a:pPr>
            <a:r>
              <a:rPr lang="en-US" smtClean="0">
                <a:ea typeface="ＭＳ Ｐゴシック" pitchFamily="34" charset="-128"/>
              </a:rPr>
              <a:t> </a:t>
            </a:r>
          </a:p>
          <a:p>
            <a:pPr marL="514350" indent="-514350">
              <a:buFont typeface="Arial" charset="0"/>
              <a:buAutoNum type="arabicPeriod"/>
            </a:pPr>
            <a:endParaRPr lang="en-US" smtClean="0">
              <a:ea typeface="ＭＳ Ｐゴシック" pitchFamily="34" charset="-128"/>
            </a:endParaRPr>
          </a:p>
          <a:p>
            <a:pPr marL="514350" indent="-514350">
              <a:buFont typeface="Arial" charset="0"/>
              <a:buAutoNum type="arabicPeriod"/>
            </a:pPr>
            <a:endParaRPr lang="en-US" smtClean="0">
              <a:ea typeface="ＭＳ Ｐゴシック" pitchFamily="34" charset="-128"/>
            </a:endParaRPr>
          </a:p>
          <a:p>
            <a:pPr marL="514350" indent="-514350">
              <a:buFont typeface="Arial" charset="0"/>
              <a:buAutoNum type="arabicPeriod"/>
            </a:pPr>
            <a:endParaRPr lang="en-US" smtClean="0">
              <a:ea typeface="ＭＳ Ｐゴシック" pitchFamily="34" charset="-128"/>
            </a:endParaRPr>
          </a:p>
          <a:p>
            <a:pPr marL="514350" indent="-514350">
              <a:buFont typeface="Arial" charset="0"/>
              <a:buAutoNum type="arabicPeriod"/>
            </a:pPr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Final Diagnosis</a:t>
            </a:r>
          </a:p>
        </p:txBody>
      </p:sp>
      <p:sp>
        <p:nvSpPr>
          <p:cNvPr id="13315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Treatment</a:t>
            </a:r>
          </a:p>
        </p:txBody>
      </p:sp>
      <p:sp>
        <p:nvSpPr>
          <p:cNvPr id="14339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References</a:t>
            </a:r>
          </a:p>
        </p:txBody>
      </p:sp>
      <p:sp>
        <p:nvSpPr>
          <p:cNvPr id="15363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History</a:t>
            </a:r>
          </a:p>
        </p:txBody>
      </p:sp>
      <p:sp>
        <p:nvSpPr>
          <p:cNvPr id="397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a typeface="ＭＳ Ｐゴシック" pitchFamily="34" charset="-128"/>
              </a:rPr>
              <a:t>Age: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a typeface="ＭＳ Ｐゴシック" pitchFamily="34" charset="-128"/>
              </a:rPr>
              <a:t>	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a typeface="ＭＳ Ｐゴシック" pitchFamily="34" charset="-128"/>
              </a:rPr>
              <a:t>Gender: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en-US" dirty="0" smtClean="0">
              <a:solidFill>
                <a:schemeClr val="accent4">
                  <a:lumMod val="10000"/>
                </a:schemeClr>
              </a:solidFill>
              <a:ea typeface="ＭＳ Ｐゴシック" pitchFamily="34" charset="-128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a typeface="ＭＳ Ｐゴシック" pitchFamily="34" charset="-128"/>
              </a:rPr>
              <a:t>Chief Complaint: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History…</a:t>
            </a:r>
          </a:p>
        </p:txBody>
      </p:sp>
      <p:sp>
        <p:nvSpPr>
          <p:cNvPr id="398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accent4">
                    <a:lumMod val="10000"/>
                  </a:schemeClr>
                </a:solidFill>
                <a:ea typeface="+mn-ea"/>
              </a:rPr>
              <a:t>Past Ocular History:</a:t>
            </a:r>
          </a:p>
          <a:p>
            <a:pPr eaLnBrk="1" hangingPunct="1">
              <a:buFont typeface="Arial" pitchFamily="34" charset="0"/>
              <a:buChar char="•"/>
              <a:defRPr/>
            </a:pPr>
            <a:endParaRPr lang="en-US" sz="2000" dirty="0" smtClean="0">
              <a:solidFill>
                <a:schemeClr val="accent4">
                  <a:lumMod val="10000"/>
                </a:schemeClr>
              </a:solidFill>
              <a:ea typeface="+mn-ea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endParaRPr lang="en-US" sz="2000" dirty="0" smtClean="0">
              <a:solidFill>
                <a:schemeClr val="accent4">
                  <a:lumMod val="10000"/>
                </a:schemeClr>
              </a:solidFill>
              <a:ea typeface="+mn-ea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endParaRPr lang="en-US" sz="2000" dirty="0" smtClean="0">
              <a:solidFill>
                <a:schemeClr val="accent4">
                  <a:lumMod val="10000"/>
                </a:schemeClr>
              </a:solidFill>
              <a:ea typeface="+mn-ea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accent4">
                    <a:lumMod val="10000"/>
                  </a:schemeClr>
                </a:solidFill>
                <a:ea typeface="+mn-ea"/>
              </a:rPr>
              <a:t>Past Medical History:</a:t>
            </a:r>
          </a:p>
          <a:p>
            <a:pPr eaLnBrk="1" hangingPunct="1">
              <a:buFont typeface="Arial" pitchFamily="34" charset="0"/>
              <a:buChar char="•"/>
              <a:defRPr/>
            </a:pPr>
            <a:endParaRPr lang="en-US" sz="2000" dirty="0" smtClean="0">
              <a:solidFill>
                <a:schemeClr val="accent4">
                  <a:lumMod val="10000"/>
                </a:schemeClr>
              </a:solidFill>
              <a:ea typeface="+mn-ea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endParaRPr lang="en-US" sz="2000" dirty="0" smtClean="0">
              <a:solidFill>
                <a:schemeClr val="accent4">
                  <a:lumMod val="10000"/>
                </a:schemeClr>
              </a:solidFill>
              <a:ea typeface="+mn-ea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accent4">
                    <a:lumMod val="10000"/>
                  </a:schemeClr>
                </a:solidFill>
                <a:ea typeface="+mn-ea"/>
              </a:rPr>
              <a:t>Surgical History:</a:t>
            </a:r>
          </a:p>
          <a:p>
            <a:pPr eaLnBrk="1" hangingPunct="1">
              <a:buFont typeface="Arial" pitchFamily="34" charset="0"/>
              <a:buChar char="•"/>
              <a:defRPr/>
            </a:pPr>
            <a:endParaRPr lang="en-US" sz="2000" dirty="0" smtClean="0">
              <a:solidFill>
                <a:schemeClr val="accent4">
                  <a:lumMod val="10000"/>
                </a:schemeClr>
              </a:solidFill>
              <a:ea typeface="+mn-ea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endParaRPr lang="en-US" sz="2000" dirty="0" smtClean="0">
              <a:solidFill>
                <a:schemeClr val="accent4">
                  <a:lumMod val="10000"/>
                </a:schemeClr>
              </a:solidFill>
              <a:ea typeface="+mn-ea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accent4">
                    <a:lumMod val="10000"/>
                  </a:schemeClr>
                </a:solidFill>
                <a:ea typeface="+mn-ea"/>
              </a:rPr>
              <a:t>Past Family Ocular History: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History…</a:t>
            </a:r>
          </a:p>
        </p:txBody>
      </p:sp>
      <p:sp>
        <p:nvSpPr>
          <p:cNvPr id="398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a typeface="+mn-ea"/>
              </a:rPr>
              <a:t>Social History:</a:t>
            </a:r>
          </a:p>
          <a:p>
            <a:pPr eaLnBrk="1" hangingPunct="1">
              <a:buFont typeface="Arial" pitchFamily="34" charset="0"/>
              <a:buChar char="•"/>
              <a:defRPr/>
            </a:pPr>
            <a:endParaRPr lang="en-US" dirty="0" smtClean="0">
              <a:solidFill>
                <a:schemeClr val="accent4">
                  <a:lumMod val="10000"/>
                </a:schemeClr>
              </a:solidFill>
              <a:ea typeface="+mn-ea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a typeface="+mn-ea"/>
              </a:rPr>
              <a:t>Medication:</a:t>
            </a:r>
          </a:p>
          <a:p>
            <a:pPr eaLnBrk="1" hangingPunct="1">
              <a:buFont typeface="Arial" pitchFamily="34" charset="0"/>
              <a:buChar char="•"/>
              <a:defRPr/>
            </a:pPr>
            <a:endParaRPr lang="en-US" dirty="0" smtClean="0">
              <a:solidFill>
                <a:schemeClr val="accent4">
                  <a:lumMod val="10000"/>
                </a:schemeClr>
              </a:solidFill>
              <a:ea typeface="+mn-ea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a typeface="+mn-ea"/>
              </a:rPr>
              <a:t>Allergies: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Ocular Exam</a:t>
            </a:r>
          </a:p>
        </p:txBody>
      </p:sp>
      <p:sp>
        <p:nvSpPr>
          <p:cNvPr id="403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itchFamily="34" charset="0"/>
              <a:buChar char="•"/>
              <a:defRPr/>
            </a:pPr>
            <a:endParaRPr lang="en-US" sz="900" dirty="0" smtClean="0">
              <a:solidFill>
                <a:schemeClr val="accent4">
                  <a:lumMod val="10000"/>
                </a:schemeClr>
              </a:solidFill>
              <a:ea typeface="+mn-ea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</a:rPr>
              <a:t>External Inspection:</a:t>
            </a:r>
          </a:p>
          <a:p>
            <a:pPr eaLnBrk="1" hangingPunct="1">
              <a:buFont typeface="Arial" pitchFamily="34" charset="0"/>
              <a:buChar char="•"/>
              <a:defRPr/>
            </a:pPr>
            <a:endParaRPr lang="en-US" dirty="0" smtClean="0">
              <a:solidFill>
                <a:schemeClr val="accent4">
                  <a:lumMod val="10000"/>
                </a:schemeClr>
              </a:solidFill>
              <a:ea typeface="+mn-ea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endParaRPr lang="en-US" dirty="0" smtClean="0">
              <a:solidFill>
                <a:schemeClr val="accent4">
                  <a:lumMod val="10000"/>
                </a:schemeClr>
              </a:solidFill>
              <a:ea typeface="+mn-ea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a typeface="+mn-ea"/>
              </a:rPr>
              <a:t>Visual Acuity:</a:t>
            </a:r>
          </a:p>
          <a:p>
            <a:pPr eaLnBrk="1" hangingPunct="1">
              <a:buFont typeface="Arial" pitchFamily="34" charset="0"/>
              <a:buChar char="•"/>
              <a:defRPr/>
            </a:pPr>
            <a:endParaRPr lang="en-US" dirty="0" smtClean="0">
              <a:solidFill>
                <a:schemeClr val="accent4">
                  <a:lumMod val="10000"/>
                </a:schemeClr>
              </a:solidFill>
              <a:ea typeface="+mn-ea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endParaRPr lang="en-US" dirty="0" smtClean="0">
              <a:solidFill>
                <a:schemeClr val="accent4">
                  <a:lumMod val="10000"/>
                </a:schemeClr>
              </a:solidFill>
              <a:ea typeface="+mn-ea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endParaRPr lang="en-US" dirty="0" smtClean="0">
              <a:solidFill>
                <a:schemeClr val="accent4">
                  <a:lumMod val="10000"/>
                </a:schemeClr>
              </a:solidFill>
              <a:ea typeface="+mn-ea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a typeface="+mn-ea"/>
              </a:rPr>
              <a:t>Present Glasses:</a:t>
            </a:r>
          </a:p>
          <a:p>
            <a:pPr eaLnBrk="1" hangingPunct="1">
              <a:buFont typeface="Arial" pitchFamily="34" charset="0"/>
              <a:buChar char="•"/>
              <a:defRPr/>
            </a:pPr>
            <a:endParaRPr lang="en-US" dirty="0" smtClean="0">
              <a:solidFill>
                <a:schemeClr val="accent4">
                  <a:lumMod val="10000"/>
                </a:schemeClr>
              </a:solidFill>
              <a:ea typeface="+mn-ea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endParaRPr lang="en-US" sz="1400" dirty="0" smtClean="0">
              <a:solidFill>
                <a:schemeClr val="accent4">
                  <a:lumMod val="10000"/>
                </a:schemeClr>
              </a:solidFill>
              <a:ea typeface="+mn-ea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endParaRPr lang="en-US" dirty="0" smtClean="0">
              <a:solidFill>
                <a:schemeClr val="accent4">
                  <a:lumMod val="10000"/>
                </a:schemeClr>
              </a:solidFill>
              <a:ea typeface="+mn-ea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endParaRPr lang="en-US" dirty="0" smtClean="0">
              <a:solidFill>
                <a:schemeClr val="accent4">
                  <a:lumMod val="10000"/>
                </a:schemeClr>
              </a:solidFill>
              <a:ea typeface="+mn-ea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endParaRPr lang="en-US" dirty="0" smtClean="0">
              <a:solidFill>
                <a:schemeClr val="accent4">
                  <a:lumMod val="10000"/>
                </a:schemeClr>
              </a:solidFill>
              <a:ea typeface="+mn-ea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endParaRPr lang="en-US" dirty="0" smtClean="0">
              <a:solidFill>
                <a:schemeClr val="accent4">
                  <a:lumMod val="10000"/>
                </a:schemeClr>
              </a:solidFill>
              <a:ea typeface="+mn-ea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endParaRPr lang="en-US" dirty="0" smtClean="0">
              <a:solidFill>
                <a:schemeClr val="accent4">
                  <a:lumMod val="10000"/>
                </a:schemeClr>
              </a:solidFill>
              <a:ea typeface="+mn-ea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endParaRPr lang="en-US" dirty="0" smtClean="0">
              <a:solidFill>
                <a:schemeClr val="accent4">
                  <a:lumMod val="10000"/>
                </a:schemeClr>
              </a:solidFill>
              <a:ea typeface="+mn-ea"/>
            </a:endParaRPr>
          </a:p>
        </p:txBody>
      </p:sp>
      <p:grpSp>
        <p:nvGrpSpPr>
          <p:cNvPr id="6148" name="Group 28"/>
          <p:cNvGrpSpPr>
            <a:grpSpLocks/>
          </p:cNvGrpSpPr>
          <p:nvPr/>
        </p:nvGrpSpPr>
        <p:grpSpPr bwMode="auto">
          <a:xfrm>
            <a:off x="3059113" y="2724150"/>
            <a:ext cx="4089400" cy="1497013"/>
            <a:chOff x="3001941" y="1274733"/>
            <a:chExt cx="4089456" cy="1497033"/>
          </a:xfrm>
        </p:grpSpPr>
        <p:grpSp>
          <p:nvGrpSpPr>
            <p:cNvPr id="6164" name="Group 18"/>
            <p:cNvGrpSpPr>
              <a:grpSpLocks/>
            </p:cNvGrpSpPr>
            <p:nvPr/>
          </p:nvGrpSpPr>
          <p:grpSpPr bwMode="auto">
            <a:xfrm>
              <a:off x="3330558" y="1274733"/>
              <a:ext cx="3687813" cy="737277"/>
              <a:chOff x="4352922" y="1566837"/>
              <a:chExt cx="3687813" cy="737277"/>
            </a:xfrm>
          </p:grpSpPr>
          <p:grpSp>
            <p:nvGrpSpPr>
              <p:cNvPr id="6172" name="Group 10"/>
              <p:cNvGrpSpPr>
                <a:grpSpLocks/>
              </p:cNvGrpSpPr>
              <p:nvPr/>
            </p:nvGrpSpPr>
            <p:grpSpPr bwMode="auto">
              <a:xfrm>
                <a:off x="5119695" y="1566837"/>
                <a:ext cx="2921040" cy="737277"/>
                <a:chOff x="3111480" y="1559820"/>
                <a:chExt cx="2921040" cy="737277"/>
              </a:xfrm>
            </p:grpSpPr>
            <p:cxnSp>
              <p:nvCxnSpPr>
                <p:cNvPr id="7" name="Straight Arrow Connector 6"/>
                <p:cNvCxnSpPr/>
                <p:nvPr/>
              </p:nvCxnSpPr>
              <p:spPr bwMode="auto">
                <a:xfrm>
                  <a:off x="3111479" y="1894788"/>
                  <a:ext cx="949338" cy="1587"/>
                </a:xfrm>
                <a:prstGeom prst="straightConnector1">
                  <a:avLst/>
                </a:prstGeom>
                <a:ln>
                  <a:solidFill>
                    <a:srgbClr val="FFFF00"/>
                  </a:solidFill>
                  <a:headEnd type="none" w="med" len="med"/>
                  <a:tailEnd type="arrow"/>
                </a:ln>
              </p:spPr>
              <p:style>
                <a:lnRef idx="3">
                  <a:schemeClr val="accent1"/>
                </a:lnRef>
                <a:fillRef idx="0">
                  <a:schemeClr val="accent1"/>
                </a:fillRef>
                <a:effectRef idx="2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" name="Left Brace 7"/>
                <p:cNvSpPr/>
                <p:nvPr/>
              </p:nvSpPr>
              <p:spPr bwMode="auto">
                <a:xfrm>
                  <a:off x="4279895" y="1559820"/>
                  <a:ext cx="547694" cy="693747"/>
                </a:xfrm>
                <a:prstGeom prst="leftBrace">
                  <a:avLst/>
                </a:prstGeom>
                <a:ln>
                  <a:solidFill>
                    <a:srgbClr val="FFFF00"/>
                  </a:solidFill>
                  <a:headEnd type="none" w="med" len="med"/>
                  <a:tailEnd type="none" w="med" len="med"/>
                </a:ln>
              </p:spPr>
              <p:style>
                <a:lnRef idx="3">
                  <a:schemeClr val="accent1"/>
                </a:lnRef>
                <a:fillRef idx="0">
                  <a:schemeClr val="accent1"/>
                </a:fillRef>
                <a:effectRef idx="2">
                  <a:schemeClr val="accent1"/>
                </a:effectRef>
                <a:fontRef idx="minor">
                  <a:schemeClr val="tx1"/>
                </a:fontRef>
              </p:style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solidFill>
                      <a:schemeClr val="accent4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7201" name="TextBox 8"/>
                <p:cNvSpPr txBox="1">
                  <a:spLocks noChangeArrowheads="1"/>
                </p:cNvSpPr>
                <p:nvPr/>
              </p:nvSpPr>
              <p:spPr bwMode="auto">
                <a:xfrm>
                  <a:off x="4743451" y="1582045"/>
                  <a:ext cx="1252554" cy="3683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9pPr>
                </a:lstStyle>
                <a:p>
                  <a:pPr algn="l" eaLnBrk="1" hangingPunct="1">
                    <a:defRPr/>
                  </a:pPr>
                  <a:r>
                    <a:rPr lang="en-US" dirty="0" smtClean="0">
                      <a:solidFill>
                        <a:schemeClr val="accent4">
                          <a:lumMod val="10000"/>
                        </a:schemeClr>
                      </a:solidFill>
                    </a:rPr>
                    <a:t>OD:</a:t>
                  </a:r>
                </a:p>
              </p:txBody>
            </p:sp>
            <p:sp>
              <p:nvSpPr>
                <p:cNvPr id="7202" name="TextBox 9"/>
                <p:cNvSpPr txBox="1">
                  <a:spLocks noChangeArrowheads="1"/>
                </p:cNvSpPr>
                <p:nvPr/>
              </p:nvSpPr>
              <p:spPr bwMode="auto">
                <a:xfrm>
                  <a:off x="4743451" y="1928125"/>
                  <a:ext cx="1289068" cy="3683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9pPr>
                </a:lstStyle>
                <a:p>
                  <a:pPr algn="l" eaLnBrk="1" hangingPunct="1">
                    <a:defRPr/>
                  </a:pPr>
                  <a:r>
                    <a:rPr lang="en-US" smtClean="0">
                      <a:solidFill>
                        <a:schemeClr val="accent4">
                          <a:lumMod val="10000"/>
                        </a:schemeClr>
                      </a:solidFill>
                    </a:rPr>
                    <a:t>OS:</a:t>
                  </a:r>
                </a:p>
              </p:txBody>
            </p:sp>
          </p:grpSp>
          <p:sp>
            <p:nvSpPr>
              <p:cNvPr id="7198" name="TextBox 17"/>
              <p:cNvSpPr txBox="1">
                <a:spLocks noChangeArrowheads="1"/>
              </p:cNvSpPr>
              <p:nvPr/>
            </p:nvSpPr>
            <p:spPr bwMode="auto">
              <a:xfrm>
                <a:off x="4352921" y="1749402"/>
                <a:ext cx="808049" cy="3683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eaLnBrk="1" hangingPunct="1">
                  <a:defRPr/>
                </a:pPr>
                <a:r>
                  <a:rPr lang="en-US" dirty="0" smtClean="0">
                    <a:solidFill>
                      <a:schemeClr val="accent4">
                        <a:lumMod val="10000"/>
                      </a:schemeClr>
                    </a:solidFill>
                  </a:rPr>
                  <a:t>UCVA</a:t>
                </a:r>
              </a:p>
            </p:txBody>
          </p:sp>
        </p:grpSp>
        <p:sp>
          <p:nvSpPr>
            <p:cNvPr id="27" name="Left Brace 26"/>
            <p:cNvSpPr/>
            <p:nvPr/>
          </p:nvSpPr>
          <p:spPr bwMode="auto">
            <a:xfrm>
              <a:off x="3001941" y="1347759"/>
              <a:ext cx="547694" cy="1350981"/>
            </a:xfrm>
            <a:prstGeom prst="leftBrace">
              <a:avLst>
                <a:gd name="adj1" fmla="val 0"/>
                <a:gd name="adj2" fmla="val 50000"/>
              </a:avLst>
            </a:prstGeom>
            <a:ln>
              <a:solidFill>
                <a:srgbClr val="FFFF00"/>
              </a:solidFill>
              <a:headEnd type="none" w="med" len="med"/>
              <a:tailEnd type="none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chemeClr val="accent4">
                    <a:lumMod val="10000"/>
                  </a:schemeClr>
                </a:solidFill>
              </a:endParaRPr>
            </a:p>
          </p:txBody>
        </p:sp>
        <p:grpSp>
          <p:nvGrpSpPr>
            <p:cNvPr id="6166" name="Group 27"/>
            <p:cNvGrpSpPr>
              <a:grpSpLocks/>
            </p:cNvGrpSpPr>
            <p:nvPr/>
          </p:nvGrpSpPr>
          <p:grpSpPr bwMode="auto">
            <a:xfrm>
              <a:off x="3330558" y="2035156"/>
              <a:ext cx="3760839" cy="736610"/>
              <a:chOff x="3147993" y="2151712"/>
              <a:chExt cx="3760839" cy="736610"/>
            </a:xfrm>
          </p:grpSpPr>
          <p:cxnSp>
            <p:nvCxnSpPr>
              <p:cNvPr id="23" name="Straight Arrow Connector 22"/>
              <p:cNvCxnSpPr/>
              <p:nvPr/>
            </p:nvCxnSpPr>
            <p:spPr bwMode="auto">
              <a:xfrm>
                <a:off x="3914765" y="2486679"/>
                <a:ext cx="949338" cy="1588"/>
              </a:xfrm>
              <a:prstGeom prst="straightConnector1">
                <a:avLst/>
              </a:prstGeom>
              <a:ln>
                <a:solidFill>
                  <a:srgbClr val="FFFF00"/>
                </a:solidFill>
                <a:headEnd type="none" w="med" len="med"/>
                <a:tailEnd type="arrow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Left Brace 23"/>
              <p:cNvSpPr/>
              <p:nvPr/>
            </p:nvSpPr>
            <p:spPr bwMode="auto">
              <a:xfrm>
                <a:off x="5083181" y="2151712"/>
                <a:ext cx="547694" cy="693746"/>
              </a:xfrm>
              <a:prstGeom prst="leftBrace">
                <a:avLst/>
              </a:prstGeom>
              <a:ln>
                <a:solidFill>
                  <a:srgbClr val="FFFF00"/>
                </a:solidFill>
                <a:headEnd type="none" w="med" len="med"/>
                <a:tailEnd type="none" w="med" len="med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schemeClr val="accent4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194" name="TextBox 24"/>
              <p:cNvSpPr txBox="1">
                <a:spLocks noChangeArrowheads="1"/>
              </p:cNvSpPr>
              <p:nvPr/>
            </p:nvSpPr>
            <p:spPr bwMode="auto">
              <a:xfrm>
                <a:off x="5546738" y="2172349"/>
                <a:ext cx="1362093" cy="36989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l" eaLnBrk="1" hangingPunct="1">
                  <a:defRPr/>
                </a:pPr>
                <a:r>
                  <a:rPr lang="en-US" smtClean="0">
                    <a:solidFill>
                      <a:schemeClr val="accent4">
                        <a:lumMod val="10000"/>
                      </a:schemeClr>
                    </a:solidFill>
                  </a:rPr>
                  <a:t>OD:</a:t>
                </a:r>
              </a:p>
            </p:txBody>
          </p:sp>
          <p:sp>
            <p:nvSpPr>
              <p:cNvPr id="7195" name="TextBox 25"/>
              <p:cNvSpPr txBox="1">
                <a:spLocks noChangeArrowheads="1"/>
              </p:cNvSpPr>
              <p:nvPr/>
            </p:nvSpPr>
            <p:spPr bwMode="auto">
              <a:xfrm>
                <a:off x="5546738" y="2518429"/>
                <a:ext cx="1333518" cy="36989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l" eaLnBrk="1" hangingPunct="1">
                  <a:defRPr/>
                </a:pPr>
                <a:r>
                  <a:rPr lang="en-US" smtClean="0">
                    <a:solidFill>
                      <a:schemeClr val="accent4">
                        <a:lumMod val="10000"/>
                      </a:schemeClr>
                    </a:solidFill>
                  </a:rPr>
                  <a:t>OS:</a:t>
                </a:r>
              </a:p>
            </p:txBody>
          </p:sp>
          <p:sp>
            <p:nvSpPr>
              <p:cNvPr id="7196" name="TextBox 21"/>
              <p:cNvSpPr txBox="1">
                <a:spLocks noChangeArrowheads="1"/>
              </p:cNvSpPr>
              <p:nvPr/>
            </p:nvSpPr>
            <p:spPr bwMode="auto">
              <a:xfrm>
                <a:off x="3147992" y="2334276"/>
                <a:ext cx="795349" cy="3683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eaLnBrk="1" hangingPunct="1">
                  <a:defRPr/>
                </a:pPr>
                <a:r>
                  <a:rPr lang="en-US" smtClean="0">
                    <a:solidFill>
                      <a:schemeClr val="accent4">
                        <a:lumMod val="10000"/>
                      </a:schemeClr>
                    </a:solidFill>
                  </a:rPr>
                  <a:t>BCVA</a:t>
                </a:r>
              </a:p>
            </p:txBody>
          </p:sp>
        </p:grpSp>
      </p:grpSp>
      <p:grpSp>
        <p:nvGrpSpPr>
          <p:cNvPr id="6149" name="Group 28"/>
          <p:cNvGrpSpPr>
            <a:grpSpLocks/>
          </p:cNvGrpSpPr>
          <p:nvPr/>
        </p:nvGrpSpPr>
        <p:grpSpPr bwMode="auto">
          <a:xfrm>
            <a:off x="3622675" y="4760913"/>
            <a:ext cx="4089400" cy="1497012"/>
            <a:chOff x="3001941" y="1274733"/>
            <a:chExt cx="4089456" cy="1497033"/>
          </a:xfrm>
        </p:grpSpPr>
        <p:grpSp>
          <p:nvGrpSpPr>
            <p:cNvPr id="6150" name="Group 18"/>
            <p:cNvGrpSpPr>
              <a:grpSpLocks/>
            </p:cNvGrpSpPr>
            <p:nvPr/>
          </p:nvGrpSpPr>
          <p:grpSpPr bwMode="auto">
            <a:xfrm>
              <a:off x="3330558" y="1274733"/>
              <a:ext cx="3687813" cy="737277"/>
              <a:chOff x="4352922" y="1566837"/>
              <a:chExt cx="3687813" cy="737277"/>
            </a:xfrm>
          </p:grpSpPr>
          <p:grpSp>
            <p:nvGrpSpPr>
              <p:cNvPr id="6158" name="Group 10"/>
              <p:cNvGrpSpPr>
                <a:grpSpLocks/>
              </p:cNvGrpSpPr>
              <p:nvPr/>
            </p:nvGrpSpPr>
            <p:grpSpPr bwMode="auto">
              <a:xfrm>
                <a:off x="5119694" y="1566837"/>
                <a:ext cx="2921041" cy="737277"/>
                <a:chOff x="3111479" y="1559820"/>
                <a:chExt cx="2921041" cy="737277"/>
              </a:xfrm>
            </p:grpSpPr>
            <p:cxnSp>
              <p:nvCxnSpPr>
                <p:cNvPr id="50" name="Straight Arrow Connector 49"/>
                <p:cNvCxnSpPr/>
                <p:nvPr/>
              </p:nvCxnSpPr>
              <p:spPr bwMode="auto">
                <a:xfrm>
                  <a:off x="3111479" y="1894787"/>
                  <a:ext cx="949338" cy="1588"/>
                </a:xfrm>
                <a:prstGeom prst="straightConnector1">
                  <a:avLst/>
                </a:prstGeom>
                <a:ln>
                  <a:solidFill>
                    <a:srgbClr val="FFFF00"/>
                  </a:solidFill>
                  <a:headEnd type="none" w="med" len="med"/>
                  <a:tailEnd type="arrow"/>
                </a:ln>
              </p:spPr>
              <p:style>
                <a:lnRef idx="3">
                  <a:schemeClr val="accent1"/>
                </a:lnRef>
                <a:fillRef idx="0">
                  <a:schemeClr val="accent1"/>
                </a:fillRef>
                <a:effectRef idx="2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1" name="Left Brace 50"/>
                <p:cNvSpPr/>
                <p:nvPr/>
              </p:nvSpPr>
              <p:spPr bwMode="auto">
                <a:xfrm>
                  <a:off x="4279895" y="1559820"/>
                  <a:ext cx="547696" cy="693746"/>
                </a:xfrm>
                <a:prstGeom prst="leftBrace">
                  <a:avLst/>
                </a:prstGeom>
                <a:ln>
                  <a:solidFill>
                    <a:srgbClr val="FFFF00"/>
                  </a:solidFill>
                  <a:headEnd type="none" w="med" len="med"/>
                  <a:tailEnd type="none" w="med" len="med"/>
                </a:ln>
              </p:spPr>
              <p:style>
                <a:lnRef idx="3">
                  <a:schemeClr val="accent1"/>
                </a:lnRef>
                <a:fillRef idx="0">
                  <a:schemeClr val="accent1"/>
                </a:fillRef>
                <a:effectRef idx="2">
                  <a:schemeClr val="accent1"/>
                </a:effectRef>
                <a:fontRef idx="minor">
                  <a:schemeClr val="tx1"/>
                </a:fontRef>
              </p:style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solidFill>
                      <a:schemeClr val="accent4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7187" name="TextBox 8"/>
                <p:cNvSpPr txBox="1">
                  <a:spLocks noChangeArrowheads="1"/>
                </p:cNvSpPr>
                <p:nvPr/>
              </p:nvSpPr>
              <p:spPr bwMode="auto">
                <a:xfrm>
                  <a:off x="4743451" y="1582045"/>
                  <a:ext cx="1252555" cy="3683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9pPr>
                </a:lstStyle>
                <a:p>
                  <a:pPr algn="l" eaLnBrk="1" hangingPunct="1">
                    <a:defRPr/>
                  </a:pPr>
                  <a:r>
                    <a:rPr lang="en-US" smtClean="0">
                      <a:solidFill>
                        <a:schemeClr val="accent4">
                          <a:lumMod val="10000"/>
                        </a:schemeClr>
                      </a:solidFill>
                    </a:rPr>
                    <a:t>OD:</a:t>
                  </a:r>
                </a:p>
              </p:txBody>
            </p:sp>
            <p:sp>
              <p:nvSpPr>
                <p:cNvPr id="7188" name="TextBox 9"/>
                <p:cNvSpPr txBox="1">
                  <a:spLocks noChangeArrowheads="1"/>
                </p:cNvSpPr>
                <p:nvPr/>
              </p:nvSpPr>
              <p:spPr bwMode="auto">
                <a:xfrm>
                  <a:off x="4743451" y="1928125"/>
                  <a:ext cx="1289068" cy="3683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9pPr>
                </a:lstStyle>
                <a:p>
                  <a:pPr algn="l" eaLnBrk="1" hangingPunct="1">
                    <a:defRPr/>
                  </a:pPr>
                  <a:r>
                    <a:rPr lang="en-US" smtClean="0">
                      <a:solidFill>
                        <a:schemeClr val="accent4">
                          <a:lumMod val="10000"/>
                        </a:schemeClr>
                      </a:solidFill>
                    </a:rPr>
                    <a:t>OS:</a:t>
                  </a:r>
                </a:p>
              </p:txBody>
            </p:sp>
          </p:grpSp>
          <p:sp>
            <p:nvSpPr>
              <p:cNvPr id="7184" name="TextBox 17"/>
              <p:cNvSpPr txBox="1">
                <a:spLocks noChangeArrowheads="1"/>
              </p:cNvSpPr>
              <p:nvPr/>
            </p:nvSpPr>
            <p:spPr bwMode="auto">
              <a:xfrm>
                <a:off x="4352922" y="1749401"/>
                <a:ext cx="530232" cy="3683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eaLnBrk="1" hangingPunct="1">
                  <a:defRPr/>
                </a:pPr>
                <a:r>
                  <a:rPr lang="en-US" smtClean="0">
                    <a:solidFill>
                      <a:schemeClr val="accent4">
                        <a:lumMod val="10000"/>
                      </a:schemeClr>
                    </a:solidFill>
                  </a:rPr>
                  <a:t>Far</a:t>
                </a:r>
              </a:p>
            </p:txBody>
          </p:sp>
        </p:grpSp>
        <p:sp>
          <p:nvSpPr>
            <p:cNvPr id="41" name="Left Brace 40"/>
            <p:cNvSpPr/>
            <p:nvPr/>
          </p:nvSpPr>
          <p:spPr bwMode="auto">
            <a:xfrm>
              <a:off x="3001941" y="1347759"/>
              <a:ext cx="547696" cy="1350981"/>
            </a:xfrm>
            <a:prstGeom prst="leftBrace">
              <a:avLst>
                <a:gd name="adj1" fmla="val 0"/>
                <a:gd name="adj2" fmla="val 50000"/>
              </a:avLst>
            </a:prstGeom>
            <a:ln>
              <a:solidFill>
                <a:srgbClr val="FFFF00"/>
              </a:solidFill>
              <a:headEnd type="none" w="med" len="med"/>
              <a:tailEnd type="none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chemeClr val="accent4">
                    <a:lumMod val="10000"/>
                  </a:schemeClr>
                </a:solidFill>
              </a:endParaRPr>
            </a:p>
          </p:txBody>
        </p:sp>
        <p:grpSp>
          <p:nvGrpSpPr>
            <p:cNvPr id="6152" name="Group 27"/>
            <p:cNvGrpSpPr>
              <a:grpSpLocks/>
            </p:cNvGrpSpPr>
            <p:nvPr/>
          </p:nvGrpSpPr>
          <p:grpSpPr bwMode="auto">
            <a:xfrm>
              <a:off x="3330558" y="2035156"/>
              <a:ext cx="3760839" cy="736610"/>
              <a:chOff x="3147993" y="2151712"/>
              <a:chExt cx="3760839" cy="736610"/>
            </a:xfrm>
          </p:grpSpPr>
          <p:cxnSp>
            <p:nvCxnSpPr>
              <p:cNvPr id="43" name="Straight Arrow Connector 42"/>
              <p:cNvCxnSpPr/>
              <p:nvPr/>
            </p:nvCxnSpPr>
            <p:spPr bwMode="auto">
              <a:xfrm>
                <a:off x="3914765" y="2486680"/>
                <a:ext cx="949338" cy="1587"/>
              </a:xfrm>
              <a:prstGeom prst="straightConnector1">
                <a:avLst/>
              </a:prstGeom>
              <a:ln>
                <a:solidFill>
                  <a:srgbClr val="FFFF00"/>
                </a:solidFill>
                <a:headEnd type="none" w="med" len="med"/>
                <a:tailEnd type="arrow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4" name="Left Brace 43"/>
              <p:cNvSpPr/>
              <p:nvPr/>
            </p:nvSpPr>
            <p:spPr bwMode="auto">
              <a:xfrm>
                <a:off x="5083181" y="2151712"/>
                <a:ext cx="547695" cy="693747"/>
              </a:xfrm>
              <a:prstGeom prst="leftBrace">
                <a:avLst/>
              </a:prstGeom>
              <a:ln>
                <a:solidFill>
                  <a:srgbClr val="FFFF00"/>
                </a:solidFill>
                <a:headEnd type="none" w="med" len="med"/>
                <a:tailEnd type="none" w="med" len="med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schemeClr val="accent4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180" name="TextBox 24"/>
              <p:cNvSpPr txBox="1">
                <a:spLocks noChangeArrowheads="1"/>
              </p:cNvSpPr>
              <p:nvPr/>
            </p:nvSpPr>
            <p:spPr bwMode="auto">
              <a:xfrm>
                <a:off x="5546738" y="2172350"/>
                <a:ext cx="1362093" cy="3698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l" eaLnBrk="1" hangingPunct="1">
                  <a:defRPr/>
                </a:pPr>
                <a:r>
                  <a:rPr lang="en-US" smtClean="0">
                    <a:solidFill>
                      <a:schemeClr val="accent4">
                        <a:lumMod val="10000"/>
                      </a:schemeClr>
                    </a:solidFill>
                  </a:rPr>
                  <a:t>OD:</a:t>
                </a:r>
              </a:p>
            </p:txBody>
          </p:sp>
          <p:sp>
            <p:nvSpPr>
              <p:cNvPr id="7181" name="TextBox 25"/>
              <p:cNvSpPr txBox="1">
                <a:spLocks noChangeArrowheads="1"/>
              </p:cNvSpPr>
              <p:nvPr/>
            </p:nvSpPr>
            <p:spPr bwMode="auto">
              <a:xfrm>
                <a:off x="5546738" y="2518430"/>
                <a:ext cx="1333518" cy="3698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l" eaLnBrk="1" hangingPunct="1">
                  <a:defRPr/>
                </a:pPr>
                <a:r>
                  <a:rPr lang="en-US" smtClean="0">
                    <a:solidFill>
                      <a:schemeClr val="accent4">
                        <a:lumMod val="10000"/>
                      </a:schemeClr>
                    </a:solidFill>
                  </a:rPr>
                  <a:t>OS:</a:t>
                </a:r>
              </a:p>
            </p:txBody>
          </p:sp>
          <p:sp>
            <p:nvSpPr>
              <p:cNvPr id="7182" name="TextBox 21"/>
              <p:cNvSpPr txBox="1">
                <a:spLocks noChangeArrowheads="1"/>
              </p:cNvSpPr>
              <p:nvPr/>
            </p:nvSpPr>
            <p:spPr bwMode="auto">
              <a:xfrm>
                <a:off x="3147993" y="2334277"/>
                <a:ext cx="684221" cy="3683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eaLnBrk="1" hangingPunct="1">
                  <a:defRPr/>
                </a:pPr>
                <a:r>
                  <a:rPr lang="en-US" smtClean="0">
                    <a:solidFill>
                      <a:schemeClr val="accent4">
                        <a:lumMod val="10000"/>
                      </a:schemeClr>
                    </a:solidFill>
                  </a:rPr>
                  <a:t>Near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Ocular Exam …</a:t>
            </a:r>
          </a:p>
        </p:txBody>
      </p:sp>
      <p:sp>
        <p:nvSpPr>
          <p:cNvPr id="403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</a:rPr>
              <a:t>Pupil</a:t>
            </a:r>
          </a:p>
          <a:p>
            <a:pPr eaLnBrk="1" hangingPunct="1">
              <a:buFont typeface="Arial" pitchFamily="34" charset="0"/>
              <a:buChar char="•"/>
              <a:defRPr/>
            </a:pPr>
            <a:endParaRPr lang="en-US" dirty="0" smtClean="0">
              <a:solidFill>
                <a:schemeClr val="accent4">
                  <a:lumMod val="10000"/>
                </a:schemeClr>
              </a:solidFill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</a:rPr>
              <a:t>RAPD</a:t>
            </a:r>
          </a:p>
          <a:p>
            <a:pPr eaLnBrk="1" hangingPunct="1">
              <a:buFont typeface="Arial" pitchFamily="34" charset="0"/>
              <a:buChar char="•"/>
              <a:defRPr/>
            </a:pPr>
            <a:endParaRPr lang="en-US" dirty="0" smtClean="0">
              <a:solidFill>
                <a:schemeClr val="accent4">
                  <a:lumMod val="10000"/>
                </a:schemeClr>
              </a:solidFill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</a:rPr>
              <a:t>Color Vision</a:t>
            </a:r>
          </a:p>
          <a:p>
            <a:pPr eaLnBrk="1" hangingPunct="1">
              <a:buFont typeface="Arial" pitchFamily="34" charset="0"/>
              <a:buChar char="•"/>
              <a:defRPr/>
            </a:pPr>
            <a:endParaRPr lang="en-US" dirty="0" smtClean="0">
              <a:solidFill>
                <a:schemeClr val="accent4">
                  <a:lumMod val="10000"/>
                </a:schemeClr>
              </a:solidFill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dirty="0" err="1" smtClean="0">
                <a:solidFill>
                  <a:schemeClr val="accent4">
                    <a:lumMod val="10000"/>
                  </a:schemeClr>
                </a:solidFill>
              </a:rPr>
              <a:t>Streopsis</a:t>
            </a:r>
            <a:endParaRPr lang="en-US" dirty="0" smtClean="0">
              <a:solidFill>
                <a:schemeClr val="accent4">
                  <a:lumMod val="10000"/>
                </a:schemeClr>
              </a:solidFill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endParaRPr lang="en-US" dirty="0" smtClean="0">
              <a:solidFill>
                <a:schemeClr val="accent4">
                  <a:lumMod val="10000"/>
                </a:schemeClr>
              </a:solidFill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</a:rPr>
              <a:t>Confrontation Visual Fields:</a:t>
            </a:r>
          </a:p>
          <a:p>
            <a:pPr eaLnBrk="1" hangingPunct="1">
              <a:buFont typeface="Arial" pitchFamily="34" charset="0"/>
              <a:buChar char="•"/>
              <a:defRPr/>
            </a:pPr>
            <a:endParaRPr lang="en-US" dirty="0" smtClean="0">
              <a:solidFill>
                <a:schemeClr val="accent4">
                  <a:lumMod val="10000"/>
                </a:schemeClr>
              </a:solidFill>
              <a:ea typeface="+mn-ea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endParaRPr lang="en-US" dirty="0" smtClean="0">
              <a:solidFill>
                <a:schemeClr val="accent4">
                  <a:lumMod val="10000"/>
                </a:schemeClr>
              </a:solidFill>
              <a:ea typeface="+mn-ea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endParaRPr lang="en-US" dirty="0" smtClean="0">
              <a:solidFill>
                <a:schemeClr val="accent4">
                  <a:lumMod val="10000"/>
                </a:schemeClr>
              </a:solidFill>
              <a:ea typeface="+mn-ea"/>
            </a:endParaRPr>
          </a:p>
        </p:txBody>
      </p:sp>
      <p:grpSp>
        <p:nvGrpSpPr>
          <p:cNvPr id="7172" name="Group 27"/>
          <p:cNvGrpSpPr>
            <a:grpSpLocks/>
          </p:cNvGrpSpPr>
          <p:nvPr/>
        </p:nvGrpSpPr>
        <p:grpSpPr bwMode="auto">
          <a:xfrm>
            <a:off x="5265738" y="5445125"/>
            <a:ext cx="2847975" cy="738188"/>
            <a:chOff x="3111480" y="1559820"/>
            <a:chExt cx="2848014" cy="737277"/>
          </a:xfrm>
        </p:grpSpPr>
        <p:cxnSp>
          <p:nvCxnSpPr>
            <p:cNvPr id="29" name="Straight Arrow Connector 28"/>
            <p:cNvCxnSpPr/>
            <p:nvPr/>
          </p:nvCxnSpPr>
          <p:spPr bwMode="auto">
            <a:xfrm>
              <a:off x="3111480" y="1895955"/>
              <a:ext cx="949338" cy="1586"/>
            </a:xfrm>
            <a:prstGeom prst="straightConnector1">
              <a:avLst/>
            </a:prstGeom>
            <a:ln>
              <a:solidFill>
                <a:srgbClr val="FFFF00"/>
              </a:solidFill>
              <a:headEnd type="none" w="med" len="med"/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Left Brace 29"/>
            <p:cNvSpPr/>
            <p:nvPr/>
          </p:nvSpPr>
          <p:spPr bwMode="auto">
            <a:xfrm>
              <a:off x="4279896" y="1559820"/>
              <a:ext cx="547694" cy="694467"/>
            </a:xfrm>
            <a:prstGeom prst="leftBrace">
              <a:avLst/>
            </a:prstGeom>
            <a:ln>
              <a:solidFill>
                <a:srgbClr val="FFFF00"/>
              </a:solidFill>
              <a:headEnd type="none" w="med" len="med"/>
              <a:tailEnd type="none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chemeClr val="accent4">
                    <a:lumMod val="10000"/>
                  </a:schemeClr>
                </a:solidFill>
              </a:endParaRPr>
            </a:p>
          </p:txBody>
        </p:sp>
        <p:sp>
          <p:nvSpPr>
            <p:cNvPr id="8200" name="TextBox 30"/>
            <p:cNvSpPr txBox="1">
              <a:spLocks noChangeArrowheads="1"/>
            </p:cNvSpPr>
            <p:nvPr/>
          </p:nvSpPr>
          <p:spPr bwMode="auto">
            <a:xfrm>
              <a:off x="4743452" y="1582018"/>
              <a:ext cx="1216042" cy="369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l" eaLnBrk="1" hangingPunct="1">
                <a:defRPr/>
              </a:pPr>
              <a:r>
                <a:rPr lang="en-US" smtClean="0">
                  <a:solidFill>
                    <a:schemeClr val="accent4">
                      <a:lumMod val="10000"/>
                    </a:schemeClr>
                  </a:solidFill>
                </a:rPr>
                <a:t>OD:</a:t>
              </a:r>
            </a:p>
          </p:txBody>
        </p:sp>
        <p:sp>
          <p:nvSpPr>
            <p:cNvPr id="8201" name="TextBox 31"/>
            <p:cNvSpPr txBox="1">
              <a:spLocks noChangeArrowheads="1"/>
            </p:cNvSpPr>
            <p:nvPr/>
          </p:nvSpPr>
          <p:spPr bwMode="auto">
            <a:xfrm>
              <a:off x="4743452" y="1927665"/>
              <a:ext cx="1189053" cy="369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l" eaLnBrk="1" hangingPunct="1">
                <a:defRPr/>
              </a:pPr>
              <a:r>
                <a:rPr lang="en-US" dirty="0" smtClean="0">
                  <a:solidFill>
                    <a:schemeClr val="accent4">
                      <a:lumMod val="10000"/>
                    </a:schemeClr>
                  </a:solidFill>
                </a:rPr>
                <a:t>OS: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Ocular Exam…</a:t>
            </a:r>
          </a:p>
        </p:txBody>
      </p:sp>
      <p:sp>
        <p:nvSpPr>
          <p:cNvPr id="403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a typeface="+mn-ea"/>
              </a:rPr>
              <a:t>Slit lamp:</a:t>
            </a:r>
          </a:p>
          <a:p>
            <a:pPr lvl="1" eaLnBrk="1" hangingPunct="1">
              <a:buClr>
                <a:schemeClr val="bg2">
                  <a:lumMod val="60000"/>
                  <a:lumOff val="40000"/>
                </a:schemeClr>
              </a:buClr>
              <a:buFont typeface="Wingdings" pitchFamily="2" charset="2"/>
              <a:buNone/>
              <a:defRPr/>
            </a:pPr>
            <a:endParaRPr lang="en-US" dirty="0" smtClean="0">
              <a:solidFill>
                <a:schemeClr val="accent4">
                  <a:lumMod val="10000"/>
                </a:schemeClr>
              </a:solidFill>
              <a:ea typeface="+mn-ea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endParaRPr lang="en-US" dirty="0" smtClean="0">
              <a:solidFill>
                <a:schemeClr val="accent4">
                  <a:lumMod val="10000"/>
                </a:schemeClr>
              </a:solidFill>
              <a:ea typeface="+mn-ea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endParaRPr lang="en-US" dirty="0" smtClean="0">
              <a:solidFill>
                <a:schemeClr val="accent4">
                  <a:lumMod val="10000"/>
                </a:schemeClr>
              </a:solidFill>
              <a:ea typeface="+mn-ea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endParaRPr lang="en-US" dirty="0" smtClean="0">
              <a:solidFill>
                <a:schemeClr val="accent4">
                  <a:lumMod val="10000"/>
                </a:schemeClr>
              </a:solidFill>
              <a:ea typeface="+mn-ea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endParaRPr lang="en-US" dirty="0" smtClean="0">
              <a:solidFill>
                <a:schemeClr val="accent4">
                  <a:lumMod val="10000"/>
                </a:schemeClr>
              </a:solidFill>
              <a:ea typeface="+mn-ea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endParaRPr lang="en-US" dirty="0" smtClean="0">
              <a:solidFill>
                <a:schemeClr val="accent4">
                  <a:lumMod val="10000"/>
                </a:schemeClr>
              </a:solidFill>
              <a:ea typeface="+mn-ea"/>
            </a:endParaRPr>
          </a:p>
        </p:txBody>
      </p:sp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1204913" y="2538413"/>
          <a:ext cx="6908800" cy="33369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3796"/>
                <a:gridCol w="2336821"/>
                <a:gridCol w="2308183"/>
              </a:tblGrid>
              <a:tr h="370769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OD</a:t>
                      </a:r>
                      <a:endParaRPr lang="en-US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OS</a:t>
                      </a:r>
                      <a:endParaRPr lang="en-US" sz="1800" dirty="0"/>
                    </a:p>
                  </a:txBody>
                  <a:tcPr marT="45711" marB="45711"/>
                </a:tc>
              </a:tr>
              <a:tr h="3707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ea typeface="+mn-ea"/>
                        </a:rPr>
                        <a:t>Lids and Lashes</a:t>
                      </a:r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11" marB="45711"/>
                </a:tc>
              </a:tr>
              <a:tr h="370769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000000"/>
                          </a:solidFill>
                          <a:ea typeface="+mn-ea"/>
                        </a:rPr>
                        <a:t>Conjunctiva/ Sclera</a:t>
                      </a:r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endParaRPr lang="en-US" sz="1800"/>
                    </a:p>
                  </a:txBody>
                  <a:tcPr marT="45711" marB="45711"/>
                </a:tc>
              </a:tr>
              <a:tr h="370769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000000"/>
                          </a:solidFill>
                          <a:ea typeface="+mn-ea"/>
                        </a:rPr>
                        <a:t>Cornea</a:t>
                      </a:r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11" marB="45711"/>
                </a:tc>
              </a:tr>
              <a:tr h="370769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000000"/>
                          </a:solidFill>
                          <a:ea typeface="+mn-ea"/>
                        </a:rPr>
                        <a:t>Anterior Chamber</a:t>
                      </a:r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11" marB="45711"/>
                </a:tc>
              </a:tr>
              <a:tr h="370769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000000"/>
                          </a:solidFill>
                          <a:ea typeface="+mn-ea"/>
                        </a:rPr>
                        <a:t>Iris</a:t>
                      </a:r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endParaRPr lang="en-US" sz="180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11" marB="45711"/>
                </a:tc>
              </a:tr>
              <a:tr h="370769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000000"/>
                          </a:solidFill>
                          <a:ea typeface="+mn-ea"/>
                        </a:rPr>
                        <a:t>Lens</a:t>
                      </a:r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11" marB="45711"/>
                </a:tc>
              </a:tr>
              <a:tr h="370769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000000"/>
                          </a:solidFill>
                          <a:ea typeface="+mn-ea"/>
                        </a:rPr>
                        <a:t>Anterior vitreous</a:t>
                      </a:r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11" marB="45711"/>
                </a:tc>
              </a:tr>
              <a:tr h="370769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000000"/>
                          </a:solidFill>
                          <a:ea typeface="+mn-ea"/>
                        </a:rPr>
                        <a:t>Gonioscopy</a:t>
                      </a:r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11" marB="45711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Ocular Exam…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IOP:</a:t>
            </a:r>
          </a:p>
          <a:p>
            <a:endParaRPr lang="en-US" smtClean="0">
              <a:ea typeface="ＭＳ Ｐゴシック" pitchFamily="34" charset="-128"/>
            </a:endParaRPr>
          </a:p>
          <a:p>
            <a:endParaRPr lang="en-US" smtClean="0">
              <a:ea typeface="ＭＳ Ｐゴシック" pitchFamily="34" charset="-128"/>
            </a:endParaRPr>
          </a:p>
          <a:p>
            <a:r>
              <a:rPr lang="en-US" smtClean="0">
                <a:ea typeface="ＭＳ Ｐゴシック" pitchFamily="34" charset="-128"/>
              </a:rPr>
              <a:t>Dilated Fundus Examination:</a:t>
            </a:r>
          </a:p>
          <a:p>
            <a:endParaRPr lang="en-US" smtClean="0">
              <a:ea typeface="ＭＳ Ｐゴシック" pitchFamily="34" charset="-128"/>
            </a:endParaRPr>
          </a:p>
          <a:p>
            <a:endParaRPr lang="en-US" smtClean="0">
              <a:ea typeface="ＭＳ Ｐゴシック" pitchFamily="34" charset="-128"/>
            </a:endParaRPr>
          </a:p>
          <a:p>
            <a:r>
              <a:rPr lang="en-US" smtClean="0">
                <a:ea typeface="ＭＳ Ｐゴシック" pitchFamily="34" charset="-128"/>
              </a:rPr>
              <a:t>Other Examinations</a:t>
            </a:r>
          </a:p>
        </p:txBody>
      </p:sp>
      <p:grpSp>
        <p:nvGrpSpPr>
          <p:cNvPr id="9220" name="Group 12"/>
          <p:cNvGrpSpPr>
            <a:grpSpLocks/>
          </p:cNvGrpSpPr>
          <p:nvPr/>
        </p:nvGrpSpPr>
        <p:grpSpPr bwMode="auto">
          <a:xfrm>
            <a:off x="1727200" y="1341438"/>
            <a:ext cx="3103563" cy="736600"/>
            <a:chOff x="3111480" y="1559820"/>
            <a:chExt cx="3103605" cy="737277"/>
          </a:xfrm>
        </p:grpSpPr>
        <p:cxnSp>
          <p:nvCxnSpPr>
            <p:cNvPr id="5" name="Straight Arrow Connector 4"/>
            <p:cNvCxnSpPr/>
            <p:nvPr/>
          </p:nvCxnSpPr>
          <p:spPr bwMode="auto">
            <a:xfrm>
              <a:off x="3111480" y="1895090"/>
              <a:ext cx="949338" cy="1589"/>
            </a:xfrm>
            <a:prstGeom prst="straightConnector1">
              <a:avLst/>
            </a:prstGeom>
            <a:ln>
              <a:solidFill>
                <a:srgbClr val="FFFF00"/>
              </a:solidFill>
              <a:headEnd type="none" w="med" len="med"/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Left Brace 5"/>
            <p:cNvSpPr/>
            <p:nvPr/>
          </p:nvSpPr>
          <p:spPr bwMode="auto">
            <a:xfrm>
              <a:off x="4279896" y="1559820"/>
              <a:ext cx="547695" cy="694375"/>
            </a:xfrm>
            <a:prstGeom prst="leftBrace">
              <a:avLst/>
            </a:prstGeom>
            <a:ln>
              <a:solidFill>
                <a:srgbClr val="FFFF00"/>
              </a:solidFill>
              <a:headEnd type="none" w="med" len="med"/>
              <a:tailEnd type="none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chemeClr val="accent4">
                    <a:lumMod val="10000"/>
                  </a:schemeClr>
                </a:solidFill>
              </a:endParaRPr>
            </a:p>
          </p:txBody>
        </p:sp>
        <p:sp>
          <p:nvSpPr>
            <p:cNvPr id="10247" name="TextBox 15"/>
            <p:cNvSpPr txBox="1">
              <a:spLocks noChangeArrowheads="1"/>
            </p:cNvSpPr>
            <p:nvPr/>
          </p:nvSpPr>
          <p:spPr bwMode="auto">
            <a:xfrm>
              <a:off x="4743452" y="1582065"/>
              <a:ext cx="1471633" cy="3686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l" eaLnBrk="1" hangingPunct="1">
                <a:defRPr/>
              </a:pPr>
              <a:r>
                <a:rPr lang="en-US" dirty="0" smtClean="0">
                  <a:solidFill>
                    <a:schemeClr val="accent4">
                      <a:lumMod val="10000"/>
                    </a:schemeClr>
                  </a:solidFill>
                </a:rPr>
                <a:t>OD:</a:t>
              </a:r>
            </a:p>
          </p:txBody>
        </p:sp>
        <p:sp>
          <p:nvSpPr>
            <p:cNvPr id="10248" name="TextBox 16"/>
            <p:cNvSpPr txBox="1">
              <a:spLocks noChangeArrowheads="1"/>
            </p:cNvSpPr>
            <p:nvPr/>
          </p:nvSpPr>
          <p:spPr bwMode="auto">
            <a:xfrm>
              <a:off x="4743452" y="1928459"/>
              <a:ext cx="1439882" cy="3686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l" eaLnBrk="1" hangingPunct="1">
                <a:defRPr/>
              </a:pPr>
              <a:r>
                <a:rPr lang="en-US" smtClean="0">
                  <a:solidFill>
                    <a:schemeClr val="accent4">
                      <a:lumMod val="10000"/>
                    </a:schemeClr>
                  </a:solidFill>
                </a:rPr>
                <a:t>OS: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96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dirty="0" smtClean="0">
                <a:ea typeface="+mj-ea"/>
              </a:rPr>
              <a:t>Interventions (Imaging, …)</a:t>
            </a:r>
            <a:endParaRPr lang="en-US" dirty="0" smtClean="0">
              <a:ea typeface="+mj-ea"/>
            </a:endParaRPr>
          </a:p>
        </p:txBody>
      </p:sp>
      <p:sp>
        <p:nvSpPr>
          <p:cNvPr id="10243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8&quot;/&gt;&lt;/object&gt;&lt;object type=&quot;3&quot; unique_id=&quot;10005&quot;&gt;&lt;property id=&quot;20148&quot; value=&quot;5&quot;/&gt;&lt;property id=&quot;20300&quot; value=&quot;Slide 2 - &amp;quot;Case&amp;quot;&quot;/&gt;&lt;property id=&quot;20307&quot; value=&quot;259&quot;/&gt;&lt;/object&gt;&lt;object type=&quot;3&quot; unique_id=&quot;10006&quot;&gt;&lt;property id=&quot;20148&quot; value=&quot;5&quot;/&gt;&lt;property id=&quot;20300&quot; value=&quot;Slide 3 - &amp;quot;History&amp;quot;&quot;/&gt;&lt;property id=&quot;20307&quot; value=&quot;260&quot;/&gt;&lt;/object&gt;&lt;object type=&quot;3&quot; unique_id=&quot;10007&quot;&gt;&lt;property id=&quot;20148&quot; value=&quot;5&quot;/&gt;&lt;property id=&quot;20300&quot; value=&quot;Slide 4 - &amp;quot;History…&amp;quot;&quot;/&gt;&lt;property id=&quot;20307&quot; value=&quot;292&quot;/&gt;&lt;/object&gt;&lt;object type=&quot;3&quot; unique_id=&quot;10008&quot;&gt;&lt;property id=&quot;20148&quot; value=&quot;5&quot;/&gt;&lt;property id=&quot;20300&quot; value=&quot;Slide 5 - &amp;quot;Ocular Exam&amp;quot;&quot;/&gt;&lt;property id=&quot;20307&quot; value=&quot;264&quot;/&gt;&lt;/object&gt;&lt;object type=&quot;3&quot; unique_id=&quot;10009&quot;&gt;&lt;property id=&quot;20148&quot; value=&quot;5&quot;/&gt;&lt;property id=&quot;20300&quot; value=&quot;Slide 7 - &amp;quot;Ocular Exam…&amp;quot;&quot;/&gt;&lt;property id=&quot;20307&quot; value=&quot;293&quot;/&gt;&lt;/object&gt;&lt;object type=&quot;3&quot; unique_id=&quot;10017&quot;&gt;&lt;property id=&quot;20148&quot; value=&quot;5&quot;/&gt;&lt;property id=&quot;20300&quot; value=&quot;Slide 9 - &amp;quot;Differential Diagnosis &amp;quot;&quot;/&gt;&lt;property id=&quot;20307&quot; value=&quot;290&quot;/&gt;&lt;/object&gt;&lt;object type=&quot;3&quot; unique_id=&quot;10018&quot;&gt;&lt;property id=&quot;20148&quot; value=&quot;5&quot;/&gt;&lt;property id=&quot;20300&quot; value=&quot;Slide 10 - &amp;quot;Interventions (Imaging, …)&amp;quot;&quot;/&gt;&lt;property id=&quot;20307&quot; value=&quot;291&quot;/&gt;&lt;/object&gt;&lt;object type=&quot;3&quot; unique_id=&quot;10020&quot;&gt;&lt;property id=&quot;20148&quot; value=&quot;5&quot;/&gt;&lt;property id=&quot;20300&quot; value=&quot;Slide 11 - &amp;quot;Case Conclusion&amp;quot;&quot;/&gt;&lt;property id=&quot;20307&quot; value=&quot;286&quot;/&gt;&lt;/object&gt;&lt;object type=&quot;3&quot; unique_id=&quot;10021&quot;&gt;&lt;property id=&quot;20148&quot; value=&quot;5&quot;/&gt;&lt;property id=&quot;20300&quot; value=&quot;Slide 13 - &amp;quot;References&amp;quot;&quot;/&gt;&lt;property id=&quot;20307&quot; value=&quot;289&quot;/&gt;&lt;/object&gt;&lt;object type=&quot;3&quot; unique_id=&quot;10139&quot;&gt;&lt;property id=&quot;20148&quot; value=&quot;5&quot;/&gt;&lt;property id=&quot;20300&quot; value=&quot;Slide 6 - &amp;quot;Ocular Exam …&amp;quot;&quot;/&gt;&lt;property id=&quot;20307&quot; value=&quot;294&quot;/&gt;&lt;/object&gt;&lt;object type=&quot;3&quot; unique_id=&quot;10155&quot;&gt;&lt;property id=&quot;20148&quot; value=&quot;5&quot;/&gt;&lt;property id=&quot;20300&quot; value=&quot;Slide 8&quot;/&gt;&lt;property id=&quot;20307&quot; value=&quot;295&quot;/&gt;&lt;/object&gt;&lt;object type=&quot;3&quot; unique_id=&quot;10236&quot;&gt;&lt;property id=&quot;20148&quot; value=&quot;5&quot;/&gt;&lt;property id=&quot;20300&quot; value=&quot;Slide 12 - &amp;quot;Final Diagnosis&amp;quot;&quot;/&gt;&lt;property id=&quot;20307&quot; value=&quot;296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Ripple">
  <a:themeElements>
    <a:clrScheme name="Ripple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88E4"/>
      </a:accent1>
      <a:accent2>
        <a:srgbClr val="009999"/>
      </a:accent2>
      <a:accent3>
        <a:srgbClr val="AAB9D3"/>
      </a:accent3>
      <a:accent4>
        <a:srgbClr val="DADADA"/>
      </a:accent4>
      <a:accent5>
        <a:srgbClr val="AAC3EF"/>
      </a:accent5>
      <a:accent6>
        <a:srgbClr val="008A8A"/>
      </a:accent6>
      <a:hlink>
        <a:srgbClr val="99FF99"/>
      </a:hlink>
      <a:folHlink>
        <a:srgbClr val="AFE1FF"/>
      </a:folHlink>
    </a:clrScheme>
    <a:fontScheme name="Rip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Ripple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2E2E8E"/>
        </a:accent1>
        <a:accent2>
          <a:srgbClr val="0066CC"/>
        </a:accent2>
        <a:accent3>
          <a:srgbClr val="AAACB1"/>
        </a:accent3>
        <a:accent4>
          <a:srgbClr val="DADADA"/>
        </a:accent4>
        <a:accent5>
          <a:srgbClr val="ADADC6"/>
        </a:accent5>
        <a:accent6>
          <a:srgbClr val="005CB9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58718C"/>
        </a:accent1>
        <a:accent2>
          <a:srgbClr val="6D9D97"/>
        </a:accent2>
        <a:accent3>
          <a:srgbClr val="B0B9C3"/>
        </a:accent3>
        <a:accent4>
          <a:srgbClr val="DADADA"/>
        </a:accent4>
        <a:accent5>
          <a:srgbClr val="B4BBC5"/>
        </a:accent5>
        <a:accent6>
          <a:srgbClr val="628E88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88E4"/>
        </a:accent1>
        <a:accent2>
          <a:srgbClr val="009999"/>
        </a:accent2>
        <a:accent3>
          <a:srgbClr val="AAB9D3"/>
        </a:accent3>
        <a:accent4>
          <a:srgbClr val="DADADA"/>
        </a:accent4>
        <a:accent5>
          <a:srgbClr val="AAC3EF"/>
        </a:accent5>
        <a:accent6>
          <a:srgbClr val="008A8A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9966FF"/>
        </a:accent1>
        <a:accent2>
          <a:srgbClr val="00FFFF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E7E7"/>
        </a:accent6>
        <a:hlink>
          <a:srgbClr val="5FAFFF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8080"/>
        </a:accent1>
        <a:accent2>
          <a:srgbClr val="0099FF"/>
        </a:accent2>
        <a:accent3>
          <a:srgbClr val="AAB8B8"/>
        </a:accent3>
        <a:accent4>
          <a:srgbClr val="DADADA"/>
        </a:accent4>
        <a:accent5>
          <a:srgbClr val="AAC0C0"/>
        </a:accent5>
        <a:accent6>
          <a:srgbClr val="008AE7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CBD7CE"/>
        </a:accent1>
        <a:accent2>
          <a:srgbClr val="9CA8A4"/>
        </a:accent2>
        <a:accent3>
          <a:srgbClr val="CEDAD1"/>
        </a:accent3>
        <a:accent4>
          <a:srgbClr val="DADADA"/>
        </a:accent4>
        <a:accent5>
          <a:srgbClr val="E2E8E3"/>
        </a:accent5>
        <a:accent6>
          <a:srgbClr val="8D9894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686B5D"/>
        </a:accent1>
        <a:accent2>
          <a:srgbClr val="5D8770"/>
        </a:accent2>
        <a:accent3>
          <a:srgbClr val="B3B3AF"/>
        </a:accent3>
        <a:accent4>
          <a:srgbClr val="BCBAB1"/>
        </a:accent4>
        <a:accent5>
          <a:srgbClr val="B9BAB6"/>
        </a:accent5>
        <a:accent6>
          <a:srgbClr val="537A65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FFFFFF"/>
        </a:accent1>
        <a:accent2>
          <a:srgbClr val="A4BCC4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94AAB1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pple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E6E3D4"/>
        </a:accent1>
        <a:accent2>
          <a:srgbClr val="A2A4AC"/>
        </a:accent2>
        <a:accent3>
          <a:srgbClr val="E8E5D9"/>
        </a:accent3>
        <a:accent4>
          <a:srgbClr val="000000"/>
        </a:accent4>
        <a:accent5>
          <a:srgbClr val="F0EFE6"/>
        </a:accent5>
        <a:accent6>
          <a:srgbClr val="9294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HD:Applications:Microsoft:Microsoft Office X:Templates:Presentations:Designs:Ripple</Template>
  <TotalTime>818</TotalTime>
  <Words>170</Words>
  <Application>Microsoft Office PowerPoint</Application>
  <PresentationFormat>On-screen Show (4:3)</PresentationFormat>
  <Paragraphs>114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ＭＳ Ｐゴシック</vt:lpstr>
      <vt:lpstr>Wingdings</vt:lpstr>
      <vt:lpstr>Times New Roman</vt:lpstr>
      <vt:lpstr>Ripple</vt:lpstr>
      <vt:lpstr>A Case of ??????</vt:lpstr>
      <vt:lpstr>History</vt:lpstr>
      <vt:lpstr>History…</vt:lpstr>
      <vt:lpstr>History…</vt:lpstr>
      <vt:lpstr>Ocular Exam</vt:lpstr>
      <vt:lpstr>Ocular Exam …</vt:lpstr>
      <vt:lpstr>Ocular Exam…</vt:lpstr>
      <vt:lpstr>Ocular Exam…</vt:lpstr>
      <vt:lpstr>Interventions (Imaging, …)</vt:lpstr>
      <vt:lpstr>Interventions (Imaging, …)</vt:lpstr>
      <vt:lpstr>Differential Diagnosis </vt:lpstr>
      <vt:lpstr>Final Diagnosis</vt:lpstr>
      <vt:lpstr>Treatment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Tony Chang</dc:creator>
  <cp:lastModifiedBy>ophthalmology4</cp:lastModifiedBy>
  <cp:revision>43</cp:revision>
  <cp:lastPrinted>1904-01-01T00:00:00Z</cp:lastPrinted>
  <dcterms:created xsi:type="dcterms:W3CDTF">2004-09-11T21:59:19Z</dcterms:created>
  <dcterms:modified xsi:type="dcterms:W3CDTF">2014-10-01T08:09:08Z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2</vt:i4>
  </property>
</Properties>
</file>